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2"/>
  </p:notesMasterIdLst>
  <p:sldIdLst>
    <p:sldId id="256" r:id="rId2"/>
    <p:sldId id="259" r:id="rId3"/>
    <p:sldId id="258" r:id="rId4"/>
    <p:sldId id="281" r:id="rId5"/>
    <p:sldId id="261" r:id="rId6"/>
    <p:sldId id="282" r:id="rId7"/>
    <p:sldId id="283" r:id="rId8"/>
    <p:sldId id="276" r:id="rId9"/>
    <p:sldId id="280" r:id="rId10"/>
    <p:sldId id="279" r:id="rId11"/>
  </p:sldIdLst>
  <p:sldSz cx="9144000" cy="5143500" type="screen16x9"/>
  <p:notesSz cx="6858000" cy="9144000"/>
  <p:embeddedFontLst>
    <p:embeddedFont>
      <p:font typeface="Anton" panose="020B0604020202020204" charset="0"/>
      <p:regular r:id="rId13"/>
    </p:embeddedFont>
    <p:embeddedFont>
      <p:font typeface="Bahnschrift Light Condensed" panose="020B0502040204020203" pitchFamily="34" charset="0"/>
      <p:regular r:id="rId14"/>
    </p:embeddedFont>
    <p:embeddedFont>
      <p:font typeface="Rajdhani" panose="020B0604020202020204" charset="0"/>
      <p:regular r:id="rId15"/>
      <p:bold r:id="rId16"/>
    </p:embeddedFont>
    <p:embeddedFont>
      <p:font typeface="Fira Sans Condensed Light" panose="020B0604020202020204" charset="0"/>
      <p:regular r:id="rId17"/>
      <p:bold r:id="rId18"/>
      <p:italic r:id="rId19"/>
      <p:boldItalic r:id="rId20"/>
    </p:embeddedFont>
    <p:embeddedFont>
      <p:font typeface="Advent Pro Light" panose="020B0604020202020204" charset="0"/>
      <p:regular r:id="rId21"/>
      <p:bold r:id="rId22"/>
    </p:embeddedFont>
    <p:embeddedFont>
      <p:font typeface="Instrument Sans Semi Bold" panose="020B0604020202020204" charset="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3596B7-622B-423C-AFC0-756D9BAD9288}">
  <a:tblStyle styleId="{6E3596B7-622B-423C-AFC0-756D9BAD92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27" autoAdjust="0"/>
    <p:restoredTop sz="94103" autoAdjust="0"/>
  </p:normalViewPr>
  <p:slideViewPr>
    <p:cSldViewPr snapToGrid="0">
      <p:cViewPr varScale="1">
        <p:scale>
          <a:sx n="88" d="100"/>
          <a:sy n="88" d="100"/>
        </p:scale>
        <p:origin x="52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214684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11513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7098bb5640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7098bb5640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935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6066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4167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811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8a6ee8a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8a6ee8a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872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8a6ee8a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8a6ee8a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0666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8a6ee8a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8a6ee8a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9298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65abef0139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65abef0139_0_1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32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7098bb5640_0_1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7098bb5640_0_1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286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2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3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4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5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4" r:id="rId4"/>
    <p:sldLayoutId id="2147483659" r:id="rId5"/>
    <p:sldLayoutId id="2147483660" r:id="rId6"/>
    <p:sldLayoutId id="2147483662" r:id="rId7"/>
    <p:sldLayoutId id="2147483666" r:id="rId8"/>
    <p:sldLayoutId id="214748366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341079" y="952518"/>
            <a:ext cx="4404000" cy="21326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5000" dirty="0">
                <a:latin typeface="Rajdhani"/>
                <a:ea typeface="Rajdhani"/>
                <a:cs typeface="Rajdhani"/>
                <a:sym typeface="Rajdhani"/>
              </a:rPr>
              <a:t>Root-x </a:t>
            </a:r>
            <a:r>
              <a:rPr lang="en-GB" sz="5000" dirty="0" smtClean="0">
                <a:latin typeface="Rajdhani"/>
                <a:ea typeface="Rajdhani"/>
                <a:cs typeface="Rajdhani"/>
                <a:sym typeface="Rajdhani"/>
              </a:rPr>
              <a:t>Secure </a:t>
            </a:r>
            <a:r>
              <a:rPr lang="en-GB" sz="3000" b="0" dirty="0">
                <a:latin typeface="Rajdhani"/>
                <a:ea typeface="Rajdhani"/>
                <a:cs typeface="Rajdhani"/>
                <a:sym typeface="Rajdhani"/>
              </a:rPr>
              <a:t>Safeguarding the Digital Landscape</a:t>
            </a: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341079" y="3483793"/>
            <a:ext cx="3002914" cy="5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dirty="0" smtClean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PRESENTED BY: </a:t>
            </a:r>
          </a:p>
          <a:p>
            <a:pPr marL="0" lvl="0" indent="0"/>
            <a:r>
              <a:rPr lang="en-GB" dirty="0" smtClean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A. F. M. RAFIUL HASSAN</a:t>
            </a:r>
          </a:p>
        </p:txBody>
      </p:sp>
      <p:pic>
        <p:nvPicPr>
          <p:cNvPr id="5" name="Google Shape;284;p31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827" y="1026462"/>
            <a:ext cx="3183087" cy="3371732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pic>
      <p:sp>
        <p:nvSpPr>
          <p:cNvPr id="6" name="Google Shape;103;p24"/>
          <p:cNvSpPr txBox="1">
            <a:spLocks/>
          </p:cNvSpPr>
          <p:nvPr/>
        </p:nvSpPr>
        <p:spPr>
          <a:xfrm>
            <a:off x="341079" y="4759307"/>
            <a:ext cx="2582000" cy="356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en-GB" dirty="0" smtClean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Course: Engineering Ethics</a:t>
            </a:r>
            <a:endParaRPr lang="en-GB" dirty="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7" name="Google Shape;103;p24"/>
          <p:cNvSpPr txBox="1">
            <a:spLocks/>
          </p:cNvSpPr>
          <p:nvPr/>
        </p:nvSpPr>
        <p:spPr>
          <a:xfrm>
            <a:off x="4429554" y="4759308"/>
            <a:ext cx="1219200" cy="356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en-GB" dirty="0" smtClean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ID: 22-47048-1</a:t>
            </a:r>
            <a:endParaRPr lang="en-GB" dirty="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8" name="Google Shape;103;p24"/>
          <p:cNvSpPr txBox="1">
            <a:spLocks/>
          </p:cNvSpPr>
          <p:nvPr/>
        </p:nvSpPr>
        <p:spPr>
          <a:xfrm>
            <a:off x="3066716" y="4759308"/>
            <a:ext cx="1011798" cy="356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en-GB" dirty="0" smtClean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SL: 23</a:t>
            </a:r>
            <a:endParaRPr lang="en-GB" dirty="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9" name="Google Shape;103;p24"/>
          <p:cNvSpPr txBox="1">
            <a:spLocks/>
          </p:cNvSpPr>
          <p:nvPr/>
        </p:nvSpPr>
        <p:spPr>
          <a:xfrm>
            <a:off x="6118963" y="4763881"/>
            <a:ext cx="2582000" cy="356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en-GB" dirty="0" smtClean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Instructor: </a:t>
            </a:r>
            <a:r>
              <a:rPr lang="en-GB" dirty="0" err="1" smtClean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Dr.</a:t>
            </a:r>
            <a:r>
              <a:rPr lang="en-GB" dirty="0" smtClean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</a:t>
            </a:r>
            <a:r>
              <a:rPr lang="en-GB" dirty="0" err="1" smtClean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Shuvra</a:t>
            </a:r>
            <a:r>
              <a:rPr lang="en-GB" dirty="0" smtClean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</a:t>
            </a:r>
            <a:r>
              <a:rPr lang="en-GB" dirty="0" err="1" smtClean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Mondal</a:t>
            </a:r>
            <a:endParaRPr lang="en-GB" dirty="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1745;p44"/>
          <p:cNvGrpSpPr/>
          <p:nvPr/>
        </p:nvGrpSpPr>
        <p:grpSpPr>
          <a:xfrm>
            <a:off x="2789994" y="892202"/>
            <a:ext cx="3533290" cy="2691052"/>
            <a:chOff x="3578510" y="1419647"/>
            <a:chExt cx="4021500" cy="3062887"/>
          </a:xfrm>
        </p:grpSpPr>
        <p:sp>
          <p:nvSpPr>
            <p:cNvPr id="22" name="Google Shape;1746;p44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47;p44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" name="Google Shape;1748;p44"/>
            <p:cNvGrpSpPr/>
            <p:nvPr/>
          </p:nvGrpSpPr>
          <p:grpSpPr>
            <a:xfrm>
              <a:off x="3605853" y="1447364"/>
              <a:ext cx="3966900" cy="3035170"/>
              <a:chOff x="3605853" y="1447364"/>
              <a:chExt cx="3966900" cy="3035170"/>
            </a:xfrm>
          </p:grpSpPr>
          <p:sp>
            <p:nvSpPr>
              <p:cNvPr id="26" name="Google Shape;1749;p44"/>
              <p:cNvSpPr/>
              <p:nvPr/>
            </p:nvSpPr>
            <p:spPr>
              <a:xfrm>
                <a:off x="3605853" y="1447364"/>
                <a:ext cx="3966900" cy="24888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750;p44"/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cxnSp>
          <p:nvCxnSpPr>
            <p:cNvPr id="25" name="Google Shape;1751;p44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8" name="Google Shape;1752;p44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647" y="1089371"/>
            <a:ext cx="3278417" cy="1839367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1800;p48"/>
          <p:cNvSpPr txBox="1">
            <a:spLocks noGrp="1"/>
          </p:cNvSpPr>
          <p:nvPr>
            <p:ph type="title"/>
          </p:nvPr>
        </p:nvSpPr>
        <p:spPr>
          <a:xfrm>
            <a:off x="756386" y="422997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Thank  You!</a:t>
            </a:r>
            <a:endParaRPr sz="4800" dirty="0"/>
          </a:p>
        </p:txBody>
      </p:sp>
      <p:grpSp>
        <p:nvGrpSpPr>
          <p:cNvPr id="33" name="Google Shape;897;p54"/>
          <p:cNvGrpSpPr/>
          <p:nvPr/>
        </p:nvGrpSpPr>
        <p:grpSpPr>
          <a:xfrm rot="-5400000">
            <a:off x="-2614" y="3164264"/>
            <a:ext cx="1971125" cy="2025449"/>
            <a:chOff x="-363475" y="-836226"/>
            <a:chExt cx="1971125" cy="2025449"/>
          </a:xfrm>
        </p:grpSpPr>
        <p:cxnSp>
          <p:nvCxnSpPr>
            <p:cNvPr id="34" name="Google Shape;898;p54"/>
            <p:cNvCxnSpPr/>
            <p:nvPr/>
          </p:nvCxnSpPr>
          <p:spPr>
            <a:xfrm rot="-5400000" flipH="1">
              <a:off x="-363475" y="-836226"/>
              <a:ext cx="1206600" cy="12066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899;p54"/>
            <p:cNvCxnSpPr/>
            <p:nvPr/>
          </p:nvCxnSpPr>
          <p:spPr>
            <a:xfrm rot="10800000">
              <a:off x="1607650" y="-448477"/>
              <a:ext cx="0" cy="1637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6" name="Google Shape;900;p54"/>
          <p:cNvGrpSpPr/>
          <p:nvPr/>
        </p:nvGrpSpPr>
        <p:grpSpPr>
          <a:xfrm rot="5400000">
            <a:off x="7219721" y="-105554"/>
            <a:ext cx="1818726" cy="2029834"/>
            <a:chOff x="-363475" y="-836226"/>
            <a:chExt cx="1818726" cy="2029834"/>
          </a:xfrm>
        </p:grpSpPr>
        <p:cxnSp>
          <p:nvCxnSpPr>
            <p:cNvPr id="37" name="Google Shape;901;p54"/>
            <p:cNvCxnSpPr/>
            <p:nvPr/>
          </p:nvCxnSpPr>
          <p:spPr>
            <a:xfrm rot="-5400000" flipH="1">
              <a:off x="-363475" y="-836226"/>
              <a:ext cx="1206600" cy="12066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902;p54"/>
            <p:cNvCxnSpPr/>
            <p:nvPr/>
          </p:nvCxnSpPr>
          <p:spPr>
            <a:xfrm rot="10800000">
              <a:off x="1455251" y="-444092"/>
              <a:ext cx="0" cy="1637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9" name="Google Shape;905;p54"/>
          <p:cNvGrpSpPr/>
          <p:nvPr/>
        </p:nvGrpSpPr>
        <p:grpSpPr>
          <a:xfrm>
            <a:off x="7804766" y="4595536"/>
            <a:ext cx="987245" cy="256500"/>
            <a:chOff x="713275" y="4065425"/>
            <a:chExt cx="987245" cy="256500"/>
          </a:xfrm>
        </p:grpSpPr>
        <p:sp>
          <p:nvSpPr>
            <p:cNvPr id="40" name="Google Shape;906;p54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07;p54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08;p54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909;p54"/>
          <p:cNvGrpSpPr/>
          <p:nvPr/>
        </p:nvGrpSpPr>
        <p:grpSpPr>
          <a:xfrm>
            <a:off x="343417" y="293720"/>
            <a:ext cx="987245" cy="256500"/>
            <a:chOff x="713275" y="4065425"/>
            <a:chExt cx="987245" cy="256500"/>
          </a:xfrm>
        </p:grpSpPr>
        <p:sp>
          <p:nvSpPr>
            <p:cNvPr id="44" name="Google Shape;910;p54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11;p54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12;p54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82;p35"/>
          <p:cNvSpPr txBox="1">
            <a:spLocks/>
          </p:cNvSpPr>
          <p:nvPr/>
        </p:nvSpPr>
        <p:spPr>
          <a:xfrm>
            <a:off x="4134720" y="1486130"/>
            <a:ext cx="4039500" cy="1017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ctr"/>
            <a:r>
              <a:rPr lang="en-US" dirty="0" smtClean="0"/>
              <a:t>Root-x Secure</a:t>
            </a:r>
          </a:p>
          <a:p>
            <a:pPr algn="ctr"/>
            <a:r>
              <a:rPr lang="en-GB" sz="1400" b="0" dirty="0" smtClean="0"/>
              <a:t>Safeguarding The Digital Landscape</a:t>
            </a:r>
            <a:endParaRPr lang="en-US" sz="1400" b="0" dirty="0"/>
          </a:p>
        </p:txBody>
      </p:sp>
      <p:sp>
        <p:nvSpPr>
          <p:cNvPr id="13" name="Google Shape;387;p35"/>
          <p:cNvSpPr/>
          <p:nvPr/>
        </p:nvSpPr>
        <p:spPr>
          <a:xfrm>
            <a:off x="3360675" y="305903"/>
            <a:ext cx="1211700" cy="1045597"/>
          </a:xfrm>
          <a:prstGeom prst="snip2DiagRect">
            <a:avLst>
              <a:gd name="adj1" fmla="val 0"/>
              <a:gd name="adj2" fmla="val 3022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88;p35"/>
          <p:cNvSpPr/>
          <p:nvPr/>
        </p:nvSpPr>
        <p:spPr>
          <a:xfrm>
            <a:off x="79981" y="3824514"/>
            <a:ext cx="1139219" cy="938562"/>
          </a:xfrm>
          <a:prstGeom prst="snip2DiagRect">
            <a:avLst>
              <a:gd name="adj1" fmla="val 0"/>
              <a:gd name="adj2" fmla="val 3022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391;p35"/>
          <p:cNvGrpSpPr/>
          <p:nvPr/>
        </p:nvGrpSpPr>
        <p:grpSpPr>
          <a:xfrm rot="10800000">
            <a:off x="4067075" y="3998200"/>
            <a:ext cx="5140350" cy="1211775"/>
            <a:chOff x="-365050" y="-837825"/>
            <a:chExt cx="5140350" cy="1211775"/>
          </a:xfrm>
        </p:grpSpPr>
        <p:cxnSp>
          <p:nvCxnSpPr>
            <p:cNvPr id="18" name="Google Shape;392;p35"/>
            <p:cNvCxnSpPr/>
            <p:nvPr/>
          </p:nvCxnSpPr>
          <p:spPr>
            <a:xfrm>
              <a:off x="-365050" y="-837825"/>
              <a:ext cx="1208100" cy="1208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393;p35"/>
            <p:cNvCxnSpPr/>
            <p:nvPr/>
          </p:nvCxnSpPr>
          <p:spPr>
            <a:xfrm>
              <a:off x="839600" y="373950"/>
              <a:ext cx="3935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20" name="Google Shape;394;p35"/>
          <p:cNvGrpSpPr/>
          <p:nvPr/>
        </p:nvGrpSpPr>
        <p:grpSpPr>
          <a:xfrm>
            <a:off x="7443475" y="610425"/>
            <a:ext cx="987245" cy="256500"/>
            <a:chOff x="713275" y="4065425"/>
            <a:chExt cx="987245" cy="256500"/>
          </a:xfrm>
        </p:grpSpPr>
        <p:sp>
          <p:nvSpPr>
            <p:cNvPr id="21" name="Google Shape;395;p35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96;p35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97;p35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398;p35"/>
          <p:cNvSpPr txBox="1">
            <a:spLocks/>
          </p:cNvSpPr>
          <p:nvPr/>
        </p:nvSpPr>
        <p:spPr>
          <a:xfrm>
            <a:off x="3966525" y="2618347"/>
            <a:ext cx="4844697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l">
              <a:spcAft>
                <a:spcPts val="1200"/>
              </a:spcAft>
            </a:pPr>
            <a:r>
              <a:rPr lang="en-GB" sz="2000" dirty="0" smtClean="0">
                <a:latin typeface="Bahnschrift Light Condensed" panose="020B0502040204020203" pitchFamily="34" charset="0"/>
              </a:rPr>
              <a:t>Root-x </a:t>
            </a:r>
            <a:r>
              <a:rPr lang="en-GB" sz="2000" dirty="0">
                <a:latin typeface="Bahnschrift Light Condensed" panose="020B0502040204020203" pitchFamily="34" charset="0"/>
              </a:rPr>
              <a:t>Secure </a:t>
            </a:r>
            <a:r>
              <a:rPr lang="en-GB" sz="2000" dirty="0" smtClean="0">
                <a:latin typeface="Bahnschrift Light Condensed" panose="020B0502040204020203" pitchFamily="34" charset="0"/>
              </a:rPr>
              <a:t>is a international company provides </a:t>
            </a:r>
            <a:r>
              <a:rPr lang="en-GB" sz="2000" dirty="0">
                <a:latin typeface="Bahnschrift Light Condensed" panose="020B0502040204020203" pitchFamily="34" charset="0"/>
              </a:rPr>
              <a:t>comprehensive solutions to proactively protect your </a:t>
            </a:r>
            <a:r>
              <a:rPr lang="en-GB" sz="2000" dirty="0" smtClean="0">
                <a:latin typeface="Bahnschrift Light Condensed" panose="020B0502040204020203" pitchFamily="34" charset="0"/>
              </a:rPr>
              <a:t>business and organizations </a:t>
            </a:r>
            <a:r>
              <a:rPr lang="en-GB" sz="2000" dirty="0">
                <a:latin typeface="Bahnschrift Light Condensed" panose="020B0502040204020203" pitchFamily="34" charset="0"/>
              </a:rPr>
              <a:t>from evolving threats</a:t>
            </a:r>
            <a:r>
              <a:rPr lang="en-GB" sz="2000" dirty="0" smtClean="0">
                <a:latin typeface="Bahnschrift Light Condensed" panose="020B0502040204020203" pitchFamily="34" charset="0"/>
              </a:rPr>
              <a:t>.</a:t>
            </a:r>
            <a:endParaRPr lang="en-GB" sz="2000" dirty="0">
              <a:latin typeface="Bahnschrift Light Condensed" panose="020B0502040204020203" pitchFamily="34" charset="0"/>
            </a:endParaRPr>
          </a:p>
        </p:txBody>
      </p:sp>
      <p:pic>
        <p:nvPicPr>
          <p:cNvPr id="26" name="Google Shape;104;p24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89575" y="1004199"/>
            <a:ext cx="3422025" cy="31976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oogle Shape;926;p55"/>
          <p:cNvGrpSpPr/>
          <p:nvPr/>
        </p:nvGrpSpPr>
        <p:grpSpPr>
          <a:xfrm>
            <a:off x="2867052" y="4684858"/>
            <a:ext cx="987245" cy="256500"/>
            <a:chOff x="713275" y="4065425"/>
            <a:chExt cx="987245" cy="256500"/>
          </a:xfrm>
        </p:grpSpPr>
        <p:sp>
          <p:nvSpPr>
            <p:cNvPr id="28" name="Google Shape;927;p55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28;p55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29;p55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1135431" y="2236864"/>
            <a:ext cx="258712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000" dirty="0">
                <a:solidFill>
                  <a:schemeClr val="tx2"/>
                </a:solidFill>
              </a:rPr>
              <a:t>Threat Intelligence</a:t>
            </a:r>
          </a:p>
        </p:txBody>
      </p:sp>
      <p:sp>
        <p:nvSpPr>
          <p:cNvPr id="117" name="Google Shape;117;p26"/>
          <p:cNvSpPr txBox="1">
            <a:spLocks noGrp="1"/>
          </p:cNvSpPr>
          <p:nvPr>
            <p:ph type="title" idx="2"/>
          </p:nvPr>
        </p:nvSpPr>
        <p:spPr>
          <a:xfrm>
            <a:off x="2456967" y="3175532"/>
            <a:ext cx="3214094" cy="3764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000" dirty="0">
                <a:solidFill>
                  <a:schemeClr val="tx2"/>
                </a:solidFill>
              </a:rPr>
              <a:t>Vulnerability Assessment</a:t>
            </a:r>
          </a:p>
        </p:txBody>
      </p:sp>
      <p:sp>
        <p:nvSpPr>
          <p:cNvPr id="119" name="Google Shape;119;p26"/>
          <p:cNvSpPr txBox="1">
            <a:spLocks noGrp="1"/>
          </p:cNvSpPr>
          <p:nvPr>
            <p:ph type="title" idx="4"/>
          </p:nvPr>
        </p:nvSpPr>
        <p:spPr>
          <a:xfrm>
            <a:off x="4064014" y="4205980"/>
            <a:ext cx="2355973" cy="3342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000" dirty="0">
                <a:solidFill>
                  <a:schemeClr val="tx2"/>
                </a:solidFill>
              </a:rPr>
              <a:t>Incident Response</a:t>
            </a:r>
          </a:p>
        </p:txBody>
      </p:sp>
      <p:sp>
        <p:nvSpPr>
          <p:cNvPr id="123" name="Google Shape;123;p26"/>
          <p:cNvSpPr txBox="1">
            <a:spLocks noGrp="1"/>
          </p:cNvSpPr>
          <p:nvPr>
            <p:ph type="title" idx="8"/>
          </p:nvPr>
        </p:nvSpPr>
        <p:spPr>
          <a:xfrm>
            <a:off x="3196561" y="4153838"/>
            <a:ext cx="600000" cy="3342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272780" y="2258327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14"/>
          </p:nvPr>
        </p:nvSpPr>
        <p:spPr>
          <a:xfrm>
            <a:off x="1616916" y="3128955"/>
            <a:ext cx="600000" cy="3764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cxnSp>
        <p:nvCxnSpPr>
          <p:cNvPr id="127" name="Google Shape;127;p26"/>
          <p:cNvCxnSpPr/>
          <p:nvPr/>
        </p:nvCxnSpPr>
        <p:spPr>
          <a:xfrm flipH="1">
            <a:off x="3869738" y="4058953"/>
            <a:ext cx="3025" cy="547436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8" name="Google Shape;128;p26"/>
          <p:cNvCxnSpPr/>
          <p:nvPr/>
        </p:nvCxnSpPr>
        <p:spPr>
          <a:xfrm flipH="1">
            <a:off x="2282038" y="3029970"/>
            <a:ext cx="11154" cy="522044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0" name="Google Shape;130;p26"/>
          <p:cNvCxnSpPr/>
          <p:nvPr/>
        </p:nvCxnSpPr>
        <p:spPr>
          <a:xfrm>
            <a:off x="947821" y="2169668"/>
            <a:ext cx="11557" cy="488696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" name="Rectangle 4"/>
          <p:cNvSpPr/>
          <p:nvPr/>
        </p:nvSpPr>
        <p:spPr>
          <a:xfrm>
            <a:off x="242111" y="447028"/>
            <a:ext cx="64492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Mitigating Cyber Attacks</a:t>
            </a:r>
          </a:p>
        </p:txBody>
      </p:sp>
      <p:grpSp>
        <p:nvGrpSpPr>
          <p:cNvPr id="23" name="Google Shape;930;p55"/>
          <p:cNvGrpSpPr/>
          <p:nvPr/>
        </p:nvGrpSpPr>
        <p:grpSpPr>
          <a:xfrm rot="10800000">
            <a:off x="242111" y="4708787"/>
            <a:ext cx="3167893" cy="688713"/>
            <a:chOff x="-363475" y="-836226"/>
            <a:chExt cx="4215075" cy="1210176"/>
          </a:xfrm>
        </p:grpSpPr>
        <p:cxnSp>
          <p:nvCxnSpPr>
            <p:cNvPr id="24" name="Google Shape;931;p55"/>
            <p:cNvCxnSpPr/>
            <p:nvPr/>
          </p:nvCxnSpPr>
          <p:spPr>
            <a:xfrm rot="-5400000" flipH="1">
              <a:off x="-363475" y="-836226"/>
              <a:ext cx="1206600" cy="12066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932;p55"/>
            <p:cNvCxnSpPr/>
            <p:nvPr/>
          </p:nvCxnSpPr>
          <p:spPr>
            <a:xfrm>
              <a:off x="839600" y="373950"/>
              <a:ext cx="3012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26" name="Google Shape;926;p55"/>
          <p:cNvGrpSpPr/>
          <p:nvPr/>
        </p:nvGrpSpPr>
        <p:grpSpPr>
          <a:xfrm>
            <a:off x="318868" y="4807765"/>
            <a:ext cx="987245" cy="256500"/>
            <a:chOff x="713275" y="4065425"/>
            <a:chExt cx="987245" cy="256500"/>
          </a:xfrm>
        </p:grpSpPr>
        <p:sp>
          <p:nvSpPr>
            <p:cNvPr id="27" name="Google Shape;927;p55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28;p55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29;p55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528;p40"/>
          <p:cNvGrpSpPr/>
          <p:nvPr/>
        </p:nvGrpSpPr>
        <p:grpSpPr>
          <a:xfrm rot="10800000">
            <a:off x="6691312" y="-135756"/>
            <a:ext cx="3238103" cy="1001320"/>
            <a:chOff x="123077" y="3998200"/>
            <a:chExt cx="4660623" cy="1211775"/>
          </a:xfrm>
        </p:grpSpPr>
        <p:grpSp>
          <p:nvGrpSpPr>
            <p:cNvPr id="31" name="Google Shape;529;p40"/>
            <p:cNvGrpSpPr/>
            <p:nvPr/>
          </p:nvGrpSpPr>
          <p:grpSpPr>
            <a:xfrm rot="10800000" flipH="1">
              <a:off x="1683050" y="3998200"/>
              <a:ext cx="3100650" cy="1211775"/>
              <a:chOff x="-365050" y="-837825"/>
              <a:chExt cx="3100650" cy="1211775"/>
            </a:xfrm>
          </p:grpSpPr>
          <p:cxnSp>
            <p:nvCxnSpPr>
              <p:cNvPr id="36" name="Google Shape;530;p40"/>
              <p:cNvCxnSpPr/>
              <p:nvPr/>
            </p:nvCxnSpPr>
            <p:spPr>
              <a:xfrm>
                <a:off x="-365050" y="-837825"/>
                <a:ext cx="1208100" cy="1208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" name="Google Shape;531;p40"/>
              <p:cNvCxnSpPr/>
              <p:nvPr/>
            </p:nvCxnSpPr>
            <p:spPr>
              <a:xfrm>
                <a:off x="839600" y="373950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32" name="Google Shape;532;p40"/>
            <p:cNvGrpSpPr/>
            <p:nvPr/>
          </p:nvGrpSpPr>
          <p:grpSpPr>
            <a:xfrm rot="10800000" flipH="1">
              <a:off x="123077" y="4200380"/>
              <a:ext cx="2009569" cy="973361"/>
              <a:chOff x="5205411" y="-75307"/>
              <a:chExt cx="1728661" cy="837300"/>
            </a:xfrm>
          </p:grpSpPr>
          <p:cxnSp>
            <p:nvCxnSpPr>
              <p:cNvPr id="33" name="Google Shape;533;p40"/>
              <p:cNvCxnSpPr/>
              <p:nvPr/>
            </p:nvCxnSpPr>
            <p:spPr>
              <a:xfrm>
                <a:off x="5205411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34" name="Google Shape;534;p40"/>
              <p:cNvCxnSpPr/>
              <p:nvPr/>
            </p:nvCxnSpPr>
            <p:spPr>
              <a:xfrm>
                <a:off x="5651144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35" name="Google Shape;535;p40"/>
              <p:cNvCxnSpPr/>
              <p:nvPr/>
            </p:nvCxnSpPr>
            <p:spPr>
              <a:xfrm>
                <a:off x="6096772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pic>
        <p:nvPicPr>
          <p:cNvPr id="39" name="Google Shape;450;p37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608" y="1000030"/>
            <a:ext cx="3472939" cy="4840596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17" grpId="0"/>
      <p:bldP spid="119" grpId="0"/>
      <p:bldP spid="123" grpId="0"/>
      <p:bldP spid="124" grpId="0"/>
      <p:bldP spid="1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48;p37"/>
          <p:cNvSpPr txBox="1">
            <a:spLocks noGrp="1"/>
          </p:cNvSpPr>
          <p:nvPr>
            <p:ph type="title"/>
          </p:nvPr>
        </p:nvSpPr>
        <p:spPr>
          <a:xfrm>
            <a:off x="1490618" y="534329"/>
            <a:ext cx="4039500" cy="12996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Our Approach</a:t>
            </a:r>
            <a:endParaRPr dirty="0"/>
          </a:p>
        </p:txBody>
      </p:sp>
      <p:pic>
        <p:nvPicPr>
          <p:cNvPr id="6" name="Google Shape;450;p37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859" y="271226"/>
            <a:ext cx="2636060" cy="3003793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pic>
      <p:grpSp>
        <p:nvGrpSpPr>
          <p:cNvPr id="7" name="Google Shape;451;p37"/>
          <p:cNvGrpSpPr/>
          <p:nvPr/>
        </p:nvGrpSpPr>
        <p:grpSpPr>
          <a:xfrm>
            <a:off x="6593331" y="4530487"/>
            <a:ext cx="987245" cy="256500"/>
            <a:chOff x="713275" y="4065425"/>
            <a:chExt cx="987245" cy="256500"/>
          </a:xfrm>
        </p:grpSpPr>
        <p:sp>
          <p:nvSpPr>
            <p:cNvPr id="8" name="Google Shape;452;p37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3;p37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4;p37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455;p37"/>
          <p:cNvGrpSpPr/>
          <p:nvPr/>
        </p:nvGrpSpPr>
        <p:grpSpPr>
          <a:xfrm rot="10800000">
            <a:off x="5648375" y="3998200"/>
            <a:ext cx="3559050" cy="1211775"/>
            <a:chOff x="-365050" y="-837825"/>
            <a:chExt cx="3559050" cy="1211775"/>
          </a:xfrm>
        </p:grpSpPr>
        <p:cxnSp>
          <p:nvCxnSpPr>
            <p:cNvPr id="12" name="Google Shape;456;p37"/>
            <p:cNvCxnSpPr/>
            <p:nvPr/>
          </p:nvCxnSpPr>
          <p:spPr>
            <a:xfrm>
              <a:off x="-365050" y="-837825"/>
              <a:ext cx="1208100" cy="1208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457;p37"/>
            <p:cNvCxnSpPr/>
            <p:nvPr/>
          </p:nvCxnSpPr>
          <p:spPr>
            <a:xfrm>
              <a:off x="839600" y="373950"/>
              <a:ext cx="2354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4" name="Google Shape;458;p37"/>
          <p:cNvGrpSpPr/>
          <p:nvPr/>
        </p:nvGrpSpPr>
        <p:grpSpPr>
          <a:xfrm>
            <a:off x="-207728" y="-215455"/>
            <a:ext cx="2009569" cy="973361"/>
            <a:chOff x="5205411" y="-75307"/>
            <a:chExt cx="1728661" cy="837300"/>
          </a:xfrm>
        </p:grpSpPr>
        <p:cxnSp>
          <p:nvCxnSpPr>
            <p:cNvPr id="15" name="Google Shape;459;p37"/>
            <p:cNvCxnSpPr/>
            <p:nvPr/>
          </p:nvCxnSpPr>
          <p:spPr>
            <a:xfrm>
              <a:off x="5205411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6" name="Google Shape;460;p37"/>
            <p:cNvCxnSpPr/>
            <p:nvPr/>
          </p:nvCxnSpPr>
          <p:spPr>
            <a:xfrm>
              <a:off x="5651144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7" name="Google Shape;461;p37"/>
            <p:cNvCxnSpPr/>
            <p:nvPr/>
          </p:nvCxnSpPr>
          <p:spPr>
            <a:xfrm>
              <a:off x="6096772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45" name="Google Shape;626;p45"/>
          <p:cNvSpPr/>
          <p:nvPr/>
        </p:nvSpPr>
        <p:spPr>
          <a:xfrm>
            <a:off x="3089018" y="3115860"/>
            <a:ext cx="2441100" cy="1887600"/>
          </a:xfrm>
          <a:prstGeom prst="snip2DiagRect">
            <a:avLst>
              <a:gd name="adj1" fmla="val 0"/>
              <a:gd name="adj2" fmla="val 16376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628;p45"/>
          <p:cNvSpPr/>
          <p:nvPr/>
        </p:nvSpPr>
        <p:spPr>
          <a:xfrm>
            <a:off x="365605" y="2353835"/>
            <a:ext cx="2441100" cy="1887600"/>
          </a:xfrm>
          <a:prstGeom prst="snip2DiagRect">
            <a:avLst>
              <a:gd name="adj1" fmla="val 0"/>
              <a:gd name="adj2" fmla="val 16376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630;p45"/>
          <p:cNvSpPr txBox="1">
            <a:spLocks noGrp="1"/>
          </p:cNvSpPr>
          <p:nvPr>
            <p:ph type="subTitle" idx="1"/>
          </p:nvPr>
        </p:nvSpPr>
        <p:spPr>
          <a:xfrm>
            <a:off x="453641" y="2655848"/>
            <a:ext cx="22650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b="1" dirty="0" smtClean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Encryption</a:t>
            </a:r>
            <a:endParaRPr sz="1600" b="1" dirty="0">
              <a:solidFill>
                <a:schemeClr val="tx2"/>
              </a:solidFill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48" name="Google Shape;631;p45"/>
          <p:cNvSpPr txBox="1">
            <a:spLocks/>
          </p:cNvSpPr>
          <p:nvPr/>
        </p:nvSpPr>
        <p:spPr>
          <a:xfrm>
            <a:off x="453655" y="3016025"/>
            <a:ext cx="2265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GB" dirty="0">
                <a:solidFill>
                  <a:schemeClr val="tx2"/>
                </a:solidFill>
                <a:latin typeface="Bahnschrift Light Condensed" panose="020B0502040204020203" pitchFamily="34" charset="0"/>
              </a:rPr>
              <a:t>We use advanced encryption techniques to safeguard sensitive data, ensuring its confidentiality and </a:t>
            </a:r>
            <a:r>
              <a:rPr lang="en-GB" dirty="0" smtClean="0">
                <a:solidFill>
                  <a:schemeClr val="tx2"/>
                </a:solidFill>
                <a:latin typeface="Bahnschrift Light Condensed" panose="020B0502040204020203" pitchFamily="34" charset="0"/>
              </a:rPr>
              <a:t>integrity.</a:t>
            </a:r>
            <a:endParaRPr lang="en-GB" dirty="0">
              <a:solidFill>
                <a:schemeClr val="tx2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49" name="Google Shape;632;p45"/>
          <p:cNvSpPr txBox="1">
            <a:spLocks/>
          </p:cNvSpPr>
          <p:nvPr/>
        </p:nvSpPr>
        <p:spPr>
          <a:xfrm>
            <a:off x="3177079" y="3417873"/>
            <a:ext cx="22650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sz="1600" b="1" dirty="0" smtClean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Monitoring</a:t>
            </a:r>
            <a:endParaRPr lang="en-US" sz="1600" b="1" dirty="0">
              <a:solidFill>
                <a:schemeClr val="tx2"/>
              </a:solidFill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50" name="Google Shape;633;p45"/>
          <p:cNvSpPr txBox="1">
            <a:spLocks/>
          </p:cNvSpPr>
          <p:nvPr/>
        </p:nvSpPr>
        <p:spPr>
          <a:xfrm>
            <a:off x="3177087" y="3778050"/>
            <a:ext cx="2265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GB" dirty="0">
                <a:solidFill>
                  <a:schemeClr val="tx2"/>
                </a:solidFill>
                <a:latin typeface="Bahnschrift Light Condensed" panose="020B0502040204020203" pitchFamily="34" charset="0"/>
              </a:rPr>
              <a:t>Our 24/7 monitoring systems actively detect and respond to suspicious activity, providing real-time protection against threats.</a:t>
            </a:r>
          </a:p>
        </p:txBody>
      </p:sp>
      <p:sp>
        <p:nvSpPr>
          <p:cNvPr id="51" name="Google Shape;636;p45"/>
          <p:cNvSpPr/>
          <p:nvPr/>
        </p:nvSpPr>
        <p:spPr>
          <a:xfrm>
            <a:off x="453641" y="1963660"/>
            <a:ext cx="545400" cy="5121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" name="Google Shape;637;p45"/>
          <p:cNvGrpSpPr/>
          <p:nvPr/>
        </p:nvGrpSpPr>
        <p:grpSpPr>
          <a:xfrm>
            <a:off x="610422" y="2146618"/>
            <a:ext cx="231837" cy="146184"/>
            <a:chOff x="3679750" y="1562750"/>
            <a:chExt cx="352550" cy="222300"/>
          </a:xfrm>
        </p:grpSpPr>
        <p:cxnSp>
          <p:nvCxnSpPr>
            <p:cNvPr id="53" name="Google Shape;638;p45"/>
            <p:cNvCxnSpPr/>
            <p:nvPr/>
          </p:nvCxnSpPr>
          <p:spPr>
            <a:xfrm>
              <a:off x="3679750" y="1650950"/>
              <a:ext cx="134100" cy="1341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" name="Google Shape;639;p45"/>
            <p:cNvCxnSpPr/>
            <p:nvPr/>
          </p:nvCxnSpPr>
          <p:spPr>
            <a:xfrm rot="10800000" flipH="1">
              <a:off x="3810000" y="1562750"/>
              <a:ext cx="222300" cy="222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5" name="Google Shape;640;p45"/>
          <p:cNvSpPr/>
          <p:nvPr/>
        </p:nvSpPr>
        <p:spPr>
          <a:xfrm>
            <a:off x="3238616" y="2789986"/>
            <a:ext cx="545400" cy="5121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641;p45"/>
          <p:cNvGrpSpPr/>
          <p:nvPr/>
        </p:nvGrpSpPr>
        <p:grpSpPr>
          <a:xfrm>
            <a:off x="3414753" y="2940594"/>
            <a:ext cx="231837" cy="146184"/>
            <a:chOff x="3679750" y="1562750"/>
            <a:chExt cx="352550" cy="222300"/>
          </a:xfrm>
        </p:grpSpPr>
        <p:cxnSp>
          <p:nvCxnSpPr>
            <p:cNvPr id="57" name="Google Shape;642;p45"/>
            <p:cNvCxnSpPr/>
            <p:nvPr/>
          </p:nvCxnSpPr>
          <p:spPr>
            <a:xfrm>
              <a:off x="3679750" y="1650950"/>
              <a:ext cx="134100" cy="1341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643;p45"/>
            <p:cNvCxnSpPr/>
            <p:nvPr/>
          </p:nvCxnSpPr>
          <p:spPr>
            <a:xfrm rot="10800000" flipH="1">
              <a:off x="3810000" y="1562750"/>
              <a:ext cx="222300" cy="222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9" name="Google Shape;648;p45"/>
          <p:cNvGrpSpPr/>
          <p:nvPr/>
        </p:nvGrpSpPr>
        <p:grpSpPr>
          <a:xfrm>
            <a:off x="4499315" y="2519894"/>
            <a:ext cx="987245" cy="256500"/>
            <a:chOff x="713275" y="4065425"/>
            <a:chExt cx="987245" cy="256500"/>
          </a:xfrm>
        </p:grpSpPr>
        <p:sp>
          <p:nvSpPr>
            <p:cNvPr id="60" name="Google Shape;649;p45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50;p45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51;p45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58;p45"/>
          <p:cNvGrpSpPr/>
          <p:nvPr/>
        </p:nvGrpSpPr>
        <p:grpSpPr>
          <a:xfrm>
            <a:off x="432675" y="4530487"/>
            <a:ext cx="987245" cy="256500"/>
            <a:chOff x="713275" y="4065425"/>
            <a:chExt cx="987245" cy="256500"/>
          </a:xfrm>
        </p:grpSpPr>
        <p:sp>
          <p:nvSpPr>
            <p:cNvPr id="64" name="Google Shape;659;p45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60;p45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1;p45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94572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build="p"/>
      <p:bldP spid="48" grpId="0"/>
      <p:bldP spid="49" grpId="0"/>
      <p:bldP spid="50" grpId="0"/>
      <p:bldP spid="51" grpId="0" animBg="1"/>
      <p:bldP spid="5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358723" y="1492116"/>
            <a:ext cx="6257391" cy="3291787"/>
            <a:chOff x="240632" y="943276"/>
            <a:chExt cx="6853187" cy="3474720"/>
          </a:xfrm>
        </p:grpSpPr>
        <p:pic>
          <p:nvPicPr>
            <p:cNvPr id="315" name="Image 0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6898" y="943276"/>
              <a:ext cx="683133" cy="658019"/>
            </a:xfrm>
            <a:prstGeom prst="rect">
              <a:avLst/>
            </a:prstGeom>
          </p:spPr>
        </p:pic>
        <p:sp>
          <p:nvSpPr>
            <p:cNvPr id="316" name="Text 1"/>
            <p:cNvSpPr/>
            <p:nvPr/>
          </p:nvSpPr>
          <p:spPr>
            <a:xfrm>
              <a:off x="1919394" y="1158543"/>
              <a:ext cx="58078" cy="36934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3550"/>
                </a:lnSpc>
                <a:buNone/>
              </a:pPr>
              <a:r>
                <a:rPr lang="en-US" sz="2200" b="1" dirty="0">
                  <a:solidFill>
                    <a:schemeClr val="accent4">
                      <a:lumMod val="10000"/>
                    </a:schemeClr>
                  </a:solidFill>
                  <a:latin typeface="Bahnschrift Light Condensed" panose="020B0502040204020203" pitchFamily="34" charset="0"/>
                  <a:ea typeface="Instrument Sans Semi Bold" pitchFamily="34" charset="-122"/>
                  <a:cs typeface="Instrument Sans Semi Bold" pitchFamily="34" charset="-120"/>
                </a:rPr>
                <a:t>1</a:t>
              </a:r>
              <a:endParaRPr lang="en-US" sz="2200" b="1" dirty="0">
                <a:solidFill>
                  <a:schemeClr val="accent4">
                    <a:lumMod val="10000"/>
                  </a:schemeClr>
                </a:solidFill>
                <a:latin typeface="Bahnschrift Light Condensed" panose="020B0502040204020203" pitchFamily="34" charset="0"/>
              </a:endParaRPr>
            </a:p>
          </p:txBody>
        </p:sp>
        <p:sp>
          <p:nvSpPr>
            <p:cNvPr id="317" name="Text 2"/>
            <p:cNvSpPr/>
            <p:nvPr/>
          </p:nvSpPr>
          <p:spPr>
            <a:xfrm>
              <a:off x="2410028" y="1127998"/>
              <a:ext cx="320685" cy="28857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000" dirty="0">
                  <a:solidFill>
                    <a:schemeClr val="tx2"/>
                  </a:solidFill>
                  <a:latin typeface="Bahnschrift Light Condensed" panose="020B0502040204020203" pitchFamily="34" charset="0"/>
                  <a:ea typeface="Instrument Sans Semi Bold" pitchFamily="34" charset="-122"/>
                  <a:cs typeface="Instrument Sans Semi Bold" pitchFamily="34" charset="-120"/>
                </a:rPr>
                <a:t>CEO</a:t>
              </a:r>
              <a:endParaRPr lang="en-US" sz="2000" dirty="0">
                <a:solidFill>
                  <a:schemeClr val="tx2"/>
                </a:solidFill>
                <a:latin typeface="Bahnschrift Light Condensed" panose="020B0502040204020203" pitchFamily="34" charset="0"/>
              </a:endParaRPr>
            </a:p>
          </p:txBody>
        </p:sp>
        <p:sp>
          <p:nvSpPr>
            <p:cNvPr id="318" name="Shape 3"/>
            <p:cNvSpPr/>
            <p:nvPr/>
          </p:nvSpPr>
          <p:spPr>
            <a:xfrm>
              <a:off x="2320014" y="1611961"/>
              <a:ext cx="4773805" cy="12412"/>
            </a:xfrm>
            <a:prstGeom prst="roundRect">
              <a:avLst>
                <a:gd name="adj" fmla="val 625116"/>
              </a:avLst>
            </a:prstGeom>
            <a:solidFill>
              <a:srgbClr val="C8C9CF"/>
            </a:solidFill>
            <a:ln/>
          </p:spPr>
        </p:sp>
        <p:pic>
          <p:nvPicPr>
            <p:cNvPr id="319" name="Image 1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65363" y="1647451"/>
              <a:ext cx="1366266" cy="658019"/>
            </a:xfrm>
            <a:prstGeom prst="rect">
              <a:avLst/>
            </a:prstGeom>
          </p:spPr>
        </p:pic>
        <p:sp>
          <p:nvSpPr>
            <p:cNvPr id="320" name="Text 4"/>
            <p:cNvSpPr/>
            <p:nvPr/>
          </p:nvSpPr>
          <p:spPr>
            <a:xfrm>
              <a:off x="1906733" y="1791738"/>
              <a:ext cx="83526" cy="36934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3550"/>
                </a:lnSpc>
                <a:buNone/>
              </a:pPr>
              <a:r>
                <a:rPr lang="en-US" sz="2200" b="1" dirty="0">
                  <a:solidFill>
                    <a:schemeClr val="accent4">
                      <a:lumMod val="10000"/>
                    </a:schemeClr>
                  </a:solidFill>
                  <a:latin typeface="Bahnschrift Light Condensed" panose="020B0502040204020203" pitchFamily="34" charset="0"/>
                  <a:ea typeface="Instrument Sans Semi Bold" pitchFamily="34" charset="-122"/>
                  <a:cs typeface="Instrument Sans Semi Bold" pitchFamily="34" charset="-120"/>
                </a:rPr>
                <a:t>2</a:t>
              </a:r>
              <a:endParaRPr lang="en-US" sz="2200" b="1" dirty="0">
                <a:solidFill>
                  <a:schemeClr val="accent4">
                    <a:lumMod val="10000"/>
                  </a:schemeClr>
                </a:solidFill>
                <a:latin typeface="Bahnschrift Light Condensed" panose="020B0502040204020203" pitchFamily="34" charset="0"/>
              </a:endParaRPr>
            </a:p>
          </p:txBody>
        </p:sp>
        <p:sp>
          <p:nvSpPr>
            <p:cNvPr id="321" name="Text 5"/>
            <p:cNvSpPr/>
            <p:nvPr/>
          </p:nvSpPr>
          <p:spPr>
            <a:xfrm>
              <a:off x="2751626" y="1832174"/>
              <a:ext cx="2209773" cy="28857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000" dirty="0">
                  <a:solidFill>
                    <a:schemeClr val="tx2"/>
                  </a:solidFill>
                  <a:latin typeface="Bahnschrift Light Condensed" panose="020B0502040204020203" pitchFamily="34" charset="0"/>
                  <a:ea typeface="Instrument Sans Semi Bold" pitchFamily="34" charset="-122"/>
                  <a:cs typeface="Instrument Sans Semi Bold" pitchFamily="34" charset="-120"/>
                </a:rPr>
                <a:t>CTO (Chief Technology Officer)</a:t>
              </a:r>
              <a:endParaRPr lang="en-US" sz="2000" dirty="0">
                <a:solidFill>
                  <a:schemeClr val="tx2"/>
                </a:solidFill>
                <a:latin typeface="Bahnschrift Light Condensed" panose="020B0502040204020203" pitchFamily="34" charset="0"/>
              </a:endParaRPr>
            </a:p>
          </p:txBody>
        </p:sp>
        <p:sp>
          <p:nvSpPr>
            <p:cNvPr id="322" name="Shape 6"/>
            <p:cNvSpPr/>
            <p:nvPr/>
          </p:nvSpPr>
          <p:spPr>
            <a:xfrm>
              <a:off x="2661612" y="2316137"/>
              <a:ext cx="4432207" cy="12412"/>
            </a:xfrm>
            <a:prstGeom prst="roundRect">
              <a:avLst>
                <a:gd name="adj" fmla="val 625116"/>
              </a:avLst>
            </a:prstGeom>
            <a:solidFill>
              <a:srgbClr val="C8C9CF"/>
            </a:solidFill>
            <a:ln/>
          </p:spPr>
        </p:sp>
        <p:pic>
          <p:nvPicPr>
            <p:cNvPr id="323" name="Image 2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3765" y="2351627"/>
              <a:ext cx="2049399" cy="658019"/>
            </a:xfrm>
            <a:prstGeom prst="rect">
              <a:avLst/>
            </a:prstGeom>
          </p:spPr>
        </p:pic>
        <p:sp>
          <p:nvSpPr>
            <p:cNvPr id="324" name="Text 7"/>
            <p:cNvSpPr/>
            <p:nvPr/>
          </p:nvSpPr>
          <p:spPr>
            <a:xfrm>
              <a:off x="1904969" y="2495914"/>
              <a:ext cx="86864" cy="36934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3550"/>
                </a:lnSpc>
                <a:buNone/>
              </a:pPr>
              <a:r>
                <a:rPr lang="en-US" sz="2200" b="1" dirty="0">
                  <a:solidFill>
                    <a:schemeClr val="accent4">
                      <a:lumMod val="10000"/>
                    </a:schemeClr>
                  </a:solidFill>
                  <a:latin typeface="Bahnschrift Light Condensed" panose="020B0502040204020203" pitchFamily="34" charset="0"/>
                  <a:ea typeface="Instrument Sans Semi Bold" pitchFamily="34" charset="-122"/>
                  <a:cs typeface="Instrument Sans Semi Bold" pitchFamily="34" charset="-120"/>
                </a:rPr>
                <a:t>3</a:t>
              </a:r>
              <a:endParaRPr lang="en-US" sz="2200" b="1" dirty="0">
                <a:solidFill>
                  <a:schemeClr val="accent4">
                    <a:lumMod val="10000"/>
                  </a:schemeClr>
                </a:solidFill>
                <a:latin typeface="Bahnschrift Light Condensed" panose="020B0502040204020203" pitchFamily="34" charset="0"/>
              </a:endParaRPr>
            </a:p>
          </p:txBody>
        </p:sp>
        <p:sp>
          <p:nvSpPr>
            <p:cNvPr id="325" name="Text 8"/>
            <p:cNvSpPr/>
            <p:nvPr/>
          </p:nvSpPr>
          <p:spPr>
            <a:xfrm>
              <a:off x="3093161" y="2536349"/>
              <a:ext cx="2877221" cy="28857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000" dirty="0">
                  <a:solidFill>
                    <a:schemeClr val="tx2"/>
                  </a:solidFill>
                  <a:latin typeface="Bahnschrift Light Condensed" panose="020B0502040204020203" pitchFamily="34" charset="0"/>
                  <a:ea typeface="Instrument Sans Semi Bold" pitchFamily="34" charset="-122"/>
                  <a:cs typeface="Instrument Sans Semi Bold" pitchFamily="34" charset="-120"/>
                </a:rPr>
                <a:t>CISO (Chief Information Security Officer)</a:t>
              </a:r>
              <a:endParaRPr lang="en-US" sz="2000" dirty="0">
                <a:solidFill>
                  <a:schemeClr val="tx2"/>
                </a:solidFill>
                <a:latin typeface="Bahnschrift Light Condensed" panose="020B0502040204020203" pitchFamily="34" charset="0"/>
              </a:endParaRPr>
            </a:p>
          </p:txBody>
        </p:sp>
        <p:sp>
          <p:nvSpPr>
            <p:cNvPr id="326" name="Shape 9"/>
            <p:cNvSpPr/>
            <p:nvPr/>
          </p:nvSpPr>
          <p:spPr>
            <a:xfrm>
              <a:off x="3003147" y="3020312"/>
              <a:ext cx="4090672" cy="12412"/>
            </a:xfrm>
            <a:prstGeom prst="roundRect">
              <a:avLst>
                <a:gd name="adj" fmla="val 625116"/>
              </a:avLst>
            </a:prstGeom>
            <a:solidFill>
              <a:srgbClr val="C8C9CF"/>
            </a:solidFill>
            <a:ln/>
          </p:spPr>
        </p:sp>
        <p:pic>
          <p:nvPicPr>
            <p:cNvPr id="327" name="Image 3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2230" y="3055802"/>
              <a:ext cx="2732532" cy="658019"/>
            </a:xfrm>
            <a:prstGeom prst="rect">
              <a:avLst/>
            </a:prstGeom>
          </p:spPr>
        </p:pic>
        <p:sp>
          <p:nvSpPr>
            <p:cNvPr id="328" name="Text 10"/>
            <p:cNvSpPr/>
            <p:nvPr/>
          </p:nvSpPr>
          <p:spPr>
            <a:xfrm>
              <a:off x="1902324" y="3200089"/>
              <a:ext cx="92218" cy="36934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3550"/>
                </a:lnSpc>
                <a:buNone/>
              </a:pPr>
              <a:r>
                <a:rPr lang="en-US" sz="2200" b="1" dirty="0">
                  <a:solidFill>
                    <a:schemeClr val="accent4">
                      <a:lumMod val="10000"/>
                    </a:schemeClr>
                  </a:solidFill>
                  <a:latin typeface="Bahnschrift Light Condensed" panose="020B0502040204020203" pitchFamily="34" charset="0"/>
                  <a:ea typeface="Instrument Sans Semi Bold" pitchFamily="34" charset="-122"/>
                  <a:cs typeface="Instrument Sans Semi Bold" pitchFamily="34" charset="-120"/>
                </a:rPr>
                <a:t>4</a:t>
              </a:r>
              <a:endParaRPr lang="en-US" sz="2200" b="1" dirty="0">
                <a:solidFill>
                  <a:schemeClr val="accent4">
                    <a:lumMod val="10000"/>
                  </a:schemeClr>
                </a:solidFill>
                <a:latin typeface="Bahnschrift Light Condensed" panose="020B0502040204020203" pitchFamily="34" charset="0"/>
              </a:endParaRPr>
            </a:p>
          </p:txBody>
        </p:sp>
        <p:sp>
          <p:nvSpPr>
            <p:cNvPr id="329" name="Text 11"/>
            <p:cNvSpPr/>
            <p:nvPr/>
          </p:nvSpPr>
          <p:spPr>
            <a:xfrm>
              <a:off x="3434759" y="3240524"/>
              <a:ext cx="2388981" cy="28857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000" dirty="0">
                  <a:solidFill>
                    <a:schemeClr val="tx2"/>
                  </a:solidFill>
                  <a:latin typeface="Bahnschrift Light Condensed" panose="020B0502040204020203" pitchFamily="34" charset="0"/>
                  <a:ea typeface="Instrument Sans Semi Bold" pitchFamily="34" charset="-122"/>
                  <a:cs typeface="Instrument Sans Semi Bold" pitchFamily="34" charset="-120"/>
                </a:rPr>
                <a:t>Head of Cybersecurity Operations</a:t>
              </a:r>
              <a:endParaRPr lang="en-US" sz="2000" dirty="0">
                <a:solidFill>
                  <a:schemeClr val="tx2"/>
                </a:solidFill>
                <a:latin typeface="Bahnschrift Light Condensed" panose="020B0502040204020203" pitchFamily="34" charset="0"/>
              </a:endParaRPr>
            </a:p>
          </p:txBody>
        </p:sp>
        <p:sp>
          <p:nvSpPr>
            <p:cNvPr id="330" name="Shape 12"/>
            <p:cNvSpPr/>
            <p:nvPr/>
          </p:nvSpPr>
          <p:spPr>
            <a:xfrm>
              <a:off x="3344745" y="3724487"/>
              <a:ext cx="3749074" cy="12412"/>
            </a:xfrm>
            <a:prstGeom prst="roundRect">
              <a:avLst>
                <a:gd name="adj" fmla="val 625116"/>
              </a:avLst>
            </a:prstGeom>
            <a:solidFill>
              <a:srgbClr val="C8C9CF"/>
            </a:solidFill>
            <a:ln/>
          </p:spPr>
        </p:sp>
        <p:pic>
          <p:nvPicPr>
            <p:cNvPr id="331" name="Image 4" descr="preencoded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0632" y="3759977"/>
              <a:ext cx="3415665" cy="658019"/>
            </a:xfrm>
            <a:prstGeom prst="rect">
              <a:avLst/>
            </a:prstGeom>
          </p:spPr>
        </p:pic>
        <p:sp>
          <p:nvSpPr>
            <p:cNvPr id="332" name="Text 13"/>
            <p:cNvSpPr/>
            <p:nvPr/>
          </p:nvSpPr>
          <p:spPr>
            <a:xfrm>
              <a:off x="1904906" y="3904264"/>
              <a:ext cx="87116" cy="36934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3550"/>
                </a:lnSpc>
                <a:buNone/>
              </a:pPr>
              <a:r>
                <a:rPr lang="en-US" sz="2200" b="1" dirty="0">
                  <a:solidFill>
                    <a:schemeClr val="accent4">
                      <a:lumMod val="10000"/>
                    </a:schemeClr>
                  </a:solidFill>
                  <a:latin typeface="Bahnschrift Light Condensed" panose="020B0502040204020203" pitchFamily="34" charset="0"/>
                  <a:ea typeface="Instrument Sans Semi Bold" pitchFamily="34" charset="-122"/>
                  <a:cs typeface="Instrument Sans Semi Bold" pitchFamily="34" charset="-120"/>
                </a:rPr>
                <a:t>5</a:t>
              </a:r>
              <a:endParaRPr lang="en-US" sz="2200" b="1" dirty="0">
                <a:solidFill>
                  <a:schemeClr val="accent4">
                    <a:lumMod val="10000"/>
                  </a:schemeClr>
                </a:solidFill>
                <a:latin typeface="Bahnschrift Light Condensed" panose="020B0502040204020203" pitchFamily="34" charset="0"/>
              </a:endParaRPr>
            </a:p>
          </p:txBody>
        </p:sp>
        <p:sp>
          <p:nvSpPr>
            <p:cNvPr id="333" name="Text 14"/>
            <p:cNvSpPr/>
            <p:nvPr/>
          </p:nvSpPr>
          <p:spPr>
            <a:xfrm>
              <a:off x="3776294" y="3944700"/>
              <a:ext cx="3115640" cy="28857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000" dirty="0">
                  <a:solidFill>
                    <a:schemeClr val="tx2"/>
                  </a:solidFill>
                  <a:latin typeface="Bahnschrift Light Condensed" panose="020B0502040204020203" pitchFamily="34" charset="0"/>
                  <a:ea typeface="Instrument Sans Semi Bold" pitchFamily="34" charset="-122"/>
                  <a:cs typeface="Instrument Sans Semi Bold" pitchFamily="34" charset="-120"/>
                </a:rPr>
                <a:t>Cyber Analysts and Incident Response Team</a:t>
              </a:r>
              <a:endParaRPr lang="en-US" sz="2000" dirty="0">
                <a:solidFill>
                  <a:schemeClr val="tx2"/>
                </a:solidFill>
                <a:latin typeface="Bahnschrift Light Condensed" panose="020B0502040204020203" pitchFamily="34" charset="0"/>
              </a:endParaRPr>
            </a:p>
          </p:txBody>
        </p:sp>
      </p:grpSp>
      <p:cxnSp>
        <p:nvCxnSpPr>
          <p:cNvPr id="334" name="Google Shape;519;p40"/>
          <p:cNvCxnSpPr/>
          <p:nvPr/>
        </p:nvCxnSpPr>
        <p:spPr>
          <a:xfrm flipH="1">
            <a:off x="7084485" y="4958074"/>
            <a:ext cx="2055564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343" name="Google Shape;528;p40"/>
          <p:cNvGrpSpPr/>
          <p:nvPr/>
        </p:nvGrpSpPr>
        <p:grpSpPr>
          <a:xfrm rot="10800000">
            <a:off x="6747726" y="-166629"/>
            <a:ext cx="3238103" cy="1001320"/>
            <a:chOff x="123077" y="3998200"/>
            <a:chExt cx="4660623" cy="1211775"/>
          </a:xfrm>
        </p:grpSpPr>
        <p:grpSp>
          <p:nvGrpSpPr>
            <p:cNvPr id="344" name="Google Shape;529;p40"/>
            <p:cNvGrpSpPr/>
            <p:nvPr/>
          </p:nvGrpSpPr>
          <p:grpSpPr>
            <a:xfrm rot="10800000" flipH="1">
              <a:off x="1683050" y="3998200"/>
              <a:ext cx="3100650" cy="1211775"/>
              <a:chOff x="-365050" y="-837825"/>
              <a:chExt cx="3100650" cy="1211775"/>
            </a:xfrm>
          </p:grpSpPr>
          <p:cxnSp>
            <p:nvCxnSpPr>
              <p:cNvPr id="349" name="Google Shape;530;p40"/>
              <p:cNvCxnSpPr/>
              <p:nvPr/>
            </p:nvCxnSpPr>
            <p:spPr>
              <a:xfrm>
                <a:off x="-365050" y="-837825"/>
                <a:ext cx="1208100" cy="1208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0" name="Google Shape;531;p40"/>
              <p:cNvCxnSpPr/>
              <p:nvPr/>
            </p:nvCxnSpPr>
            <p:spPr>
              <a:xfrm>
                <a:off x="839600" y="373950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345" name="Google Shape;532;p40"/>
            <p:cNvGrpSpPr/>
            <p:nvPr/>
          </p:nvGrpSpPr>
          <p:grpSpPr>
            <a:xfrm rot="10800000" flipH="1">
              <a:off x="123077" y="4200380"/>
              <a:ext cx="2009569" cy="973361"/>
              <a:chOff x="5205411" y="-75307"/>
              <a:chExt cx="1728661" cy="837300"/>
            </a:xfrm>
          </p:grpSpPr>
          <p:cxnSp>
            <p:nvCxnSpPr>
              <p:cNvPr id="346" name="Google Shape;533;p40"/>
              <p:cNvCxnSpPr/>
              <p:nvPr/>
            </p:nvCxnSpPr>
            <p:spPr>
              <a:xfrm>
                <a:off x="5205411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347" name="Google Shape;534;p40"/>
              <p:cNvCxnSpPr/>
              <p:nvPr/>
            </p:nvCxnSpPr>
            <p:spPr>
              <a:xfrm>
                <a:off x="5651144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348" name="Google Shape;535;p40"/>
              <p:cNvCxnSpPr/>
              <p:nvPr/>
            </p:nvCxnSpPr>
            <p:spPr>
              <a:xfrm>
                <a:off x="6096772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354" name="Rectangle 353"/>
          <p:cNvSpPr/>
          <p:nvPr/>
        </p:nvSpPr>
        <p:spPr>
          <a:xfrm>
            <a:off x="207153" y="347588"/>
            <a:ext cx="65405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Organizational Hierarchy</a:t>
            </a:r>
            <a:endParaRPr lang="en-US" sz="4800" b="1" dirty="0">
              <a:solidFill>
                <a:schemeClr val="tx2"/>
              </a:solidFill>
              <a:latin typeface="Rajdhani" panose="020B0604020202020204" charset="0"/>
              <a:cs typeface="Rajdhani" panose="020B0604020202020204" charset="0"/>
            </a:endParaRPr>
          </a:p>
        </p:txBody>
      </p:sp>
      <p:grpSp>
        <p:nvGrpSpPr>
          <p:cNvPr id="355" name="Google Shape;648;p45"/>
          <p:cNvGrpSpPr/>
          <p:nvPr/>
        </p:nvGrpSpPr>
        <p:grpSpPr>
          <a:xfrm>
            <a:off x="7988688" y="4040717"/>
            <a:ext cx="987245" cy="256500"/>
            <a:chOff x="713275" y="4065425"/>
            <a:chExt cx="987245" cy="256500"/>
          </a:xfrm>
        </p:grpSpPr>
        <p:sp>
          <p:nvSpPr>
            <p:cNvPr id="356" name="Google Shape;649;p45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650;p45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651;p45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Rectangle 353"/>
          <p:cNvSpPr/>
          <p:nvPr/>
        </p:nvSpPr>
        <p:spPr>
          <a:xfrm>
            <a:off x="207153" y="347588"/>
            <a:ext cx="65004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800" b="1" dirty="0" smtClean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Code of Ethics &amp; Conduct</a:t>
            </a:r>
            <a:endParaRPr lang="en-US" sz="4800" b="1" dirty="0">
              <a:solidFill>
                <a:schemeClr val="tx2"/>
              </a:solidFill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36" name="Google Shape;888;p54"/>
          <p:cNvSpPr/>
          <p:nvPr/>
        </p:nvSpPr>
        <p:spPr>
          <a:xfrm>
            <a:off x="3246973" y="1549000"/>
            <a:ext cx="2489400" cy="24894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893;p54"/>
          <p:cNvSpPr txBox="1">
            <a:spLocks noGrp="1"/>
          </p:cNvSpPr>
          <p:nvPr>
            <p:ph type="subTitle" idx="3"/>
          </p:nvPr>
        </p:nvSpPr>
        <p:spPr>
          <a:xfrm>
            <a:off x="348204" y="3864862"/>
            <a:ext cx="22650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sz="1600" b="1" dirty="0" smtClean="0">
                <a:latin typeface="Rajdhani" panose="020B0604020202020204" charset="0"/>
                <a:cs typeface="Rajdhani" panose="020B0604020202020204" charset="0"/>
              </a:rPr>
              <a:t>INTEGRITY</a:t>
            </a:r>
            <a:endParaRPr lang="en-US" sz="1600" b="1" dirty="0"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41" name="Google Shape;894;p54"/>
          <p:cNvSpPr txBox="1">
            <a:spLocks/>
          </p:cNvSpPr>
          <p:nvPr/>
        </p:nvSpPr>
        <p:spPr>
          <a:xfrm>
            <a:off x="384506" y="4151835"/>
            <a:ext cx="2265000" cy="698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GB" sz="1400" b="0" dirty="0">
                <a:latin typeface="Bahnschrift Light Condensed" panose="020B0502040204020203" pitchFamily="34" charset="0"/>
              </a:rPr>
              <a:t>Upholding the highest ethical standards in all our interactions.</a:t>
            </a:r>
          </a:p>
        </p:txBody>
      </p:sp>
      <p:pic>
        <p:nvPicPr>
          <p:cNvPr id="43" name="Google Shape;896;p54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705" y="1905719"/>
            <a:ext cx="1773936" cy="1773936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45" name="Google Shape;898;p54"/>
          <p:cNvCxnSpPr/>
          <p:nvPr/>
        </p:nvCxnSpPr>
        <p:spPr>
          <a:xfrm rot="10800000" flipH="1">
            <a:off x="-749525" y="4683759"/>
            <a:ext cx="1206600" cy="1206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901;p54"/>
          <p:cNvCxnSpPr/>
          <p:nvPr/>
        </p:nvCxnSpPr>
        <p:spPr>
          <a:xfrm flipH="1">
            <a:off x="8130967" y="-205396"/>
            <a:ext cx="1206600" cy="1206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" name="Google Shape;905;p54"/>
          <p:cNvGrpSpPr/>
          <p:nvPr/>
        </p:nvGrpSpPr>
        <p:grpSpPr>
          <a:xfrm>
            <a:off x="8438772" y="4828920"/>
            <a:ext cx="997698" cy="266693"/>
            <a:chOff x="713275" y="4065425"/>
            <a:chExt cx="987245" cy="256500"/>
          </a:xfrm>
        </p:grpSpPr>
        <p:sp>
          <p:nvSpPr>
            <p:cNvPr id="53" name="Google Shape;906;p54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07;p54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08;p54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09;p54"/>
          <p:cNvGrpSpPr/>
          <p:nvPr/>
        </p:nvGrpSpPr>
        <p:grpSpPr>
          <a:xfrm>
            <a:off x="713400" y="1302463"/>
            <a:ext cx="987245" cy="256500"/>
            <a:chOff x="713275" y="4065425"/>
            <a:chExt cx="987245" cy="256500"/>
          </a:xfrm>
        </p:grpSpPr>
        <p:sp>
          <p:nvSpPr>
            <p:cNvPr id="57" name="Google Shape;910;p54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11;p54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12;p54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888;p54"/>
          <p:cNvSpPr/>
          <p:nvPr/>
        </p:nvSpPr>
        <p:spPr>
          <a:xfrm>
            <a:off x="199445" y="1549000"/>
            <a:ext cx="2489400" cy="24894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" name="Google Shape;896;p54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77" y="1897330"/>
            <a:ext cx="1773936" cy="1773936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5" name="Google Shape;888;p54"/>
          <p:cNvSpPr/>
          <p:nvPr/>
        </p:nvSpPr>
        <p:spPr>
          <a:xfrm>
            <a:off x="6294502" y="1558963"/>
            <a:ext cx="2489400" cy="24894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" name="Google Shape;896;p54"/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836" y="1897330"/>
            <a:ext cx="1773936" cy="1773936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7" name="Google Shape;893;p54"/>
          <p:cNvSpPr txBox="1">
            <a:spLocks noGrp="1"/>
          </p:cNvSpPr>
          <p:nvPr>
            <p:ph type="subTitle" idx="3"/>
          </p:nvPr>
        </p:nvSpPr>
        <p:spPr>
          <a:xfrm>
            <a:off x="3471373" y="3864862"/>
            <a:ext cx="22650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b="1" dirty="0" smtClean="0">
                <a:latin typeface="Rajdhani" panose="020B0604020202020204" charset="0"/>
                <a:cs typeface="Rajdhani" panose="020B0604020202020204" charset="0"/>
              </a:rPr>
              <a:t>CONFIDENTIALITY</a:t>
            </a:r>
            <a:endParaRPr sz="1600" b="1" dirty="0"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68" name="Google Shape;894;p54"/>
          <p:cNvSpPr txBox="1">
            <a:spLocks/>
          </p:cNvSpPr>
          <p:nvPr/>
        </p:nvSpPr>
        <p:spPr>
          <a:xfrm>
            <a:off x="3471390" y="4144578"/>
            <a:ext cx="2265000" cy="804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GB" sz="1400" b="0" dirty="0">
                <a:latin typeface="Bahnschrift Light Condensed" panose="020B0502040204020203" pitchFamily="34" charset="0"/>
              </a:rPr>
              <a:t>Client data and information are treated with the utmost confidentiality.</a:t>
            </a:r>
          </a:p>
        </p:txBody>
      </p:sp>
      <p:sp>
        <p:nvSpPr>
          <p:cNvPr id="69" name="Google Shape;893;p54"/>
          <p:cNvSpPr txBox="1">
            <a:spLocks noGrp="1"/>
          </p:cNvSpPr>
          <p:nvPr>
            <p:ph type="subTitle" idx="3"/>
          </p:nvPr>
        </p:nvSpPr>
        <p:spPr>
          <a:xfrm>
            <a:off x="6485670" y="3872104"/>
            <a:ext cx="22650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b="1" dirty="0" smtClean="0">
                <a:latin typeface="Rajdhani" panose="020B0604020202020204" charset="0"/>
                <a:cs typeface="Rajdhani" panose="020B0604020202020204" charset="0"/>
              </a:rPr>
              <a:t>TRANSPARENCY</a:t>
            </a:r>
            <a:endParaRPr sz="1600" b="1" dirty="0"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70" name="Google Shape;894;p54"/>
          <p:cNvSpPr txBox="1">
            <a:spLocks/>
          </p:cNvSpPr>
          <p:nvPr/>
        </p:nvSpPr>
        <p:spPr>
          <a:xfrm>
            <a:off x="6536486" y="4151820"/>
            <a:ext cx="2265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GB" sz="1400" b="0" dirty="0">
                <a:latin typeface="Bahnschrift Light Condensed" panose="020B0502040204020203" pitchFamily="34" charset="0"/>
              </a:rPr>
              <a:t>Open communication and transparent practices build trust with our clients.</a:t>
            </a:r>
          </a:p>
        </p:txBody>
      </p:sp>
    </p:spTree>
    <p:extLst>
      <p:ext uri="{BB962C8B-B14F-4D97-AF65-F5344CB8AC3E}">
        <p14:creationId xmlns:p14="http://schemas.microsoft.com/office/powerpoint/2010/main" val="379703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uild="p"/>
      <p:bldP spid="41" grpId="0"/>
      <p:bldP spid="65" grpId="0" animBg="1"/>
      <p:bldP spid="67" grpId="0" build="p"/>
      <p:bldP spid="68" grpId="0"/>
      <p:bldP spid="69" grpId="0" build="p"/>
      <p:bldP spid="7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Rectangle 353"/>
          <p:cNvSpPr/>
          <p:nvPr/>
        </p:nvSpPr>
        <p:spPr>
          <a:xfrm>
            <a:off x="207153" y="347588"/>
            <a:ext cx="46698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800" b="1" dirty="0" smtClean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Ethical Guidelines</a:t>
            </a:r>
            <a:endParaRPr lang="en-US" sz="4800" b="1" dirty="0">
              <a:solidFill>
                <a:schemeClr val="tx2"/>
              </a:solidFill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40" name="Google Shape;893;p54"/>
          <p:cNvSpPr txBox="1">
            <a:spLocks noGrp="1"/>
          </p:cNvSpPr>
          <p:nvPr>
            <p:ph type="subTitle" idx="3"/>
          </p:nvPr>
        </p:nvSpPr>
        <p:spPr>
          <a:xfrm>
            <a:off x="354732" y="2892405"/>
            <a:ext cx="22650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sz="1600" b="1" dirty="0">
                <a:latin typeface="Rajdhani" panose="020B0604020202020204" charset="0"/>
                <a:cs typeface="Rajdhani" panose="020B0604020202020204" charset="0"/>
              </a:rPr>
              <a:t>Data Privacy</a:t>
            </a:r>
          </a:p>
        </p:txBody>
      </p:sp>
      <p:sp>
        <p:nvSpPr>
          <p:cNvPr id="41" name="Google Shape;894;p54"/>
          <p:cNvSpPr txBox="1">
            <a:spLocks/>
          </p:cNvSpPr>
          <p:nvPr/>
        </p:nvSpPr>
        <p:spPr>
          <a:xfrm>
            <a:off x="391034" y="3179378"/>
            <a:ext cx="2265000" cy="698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GB" sz="1400" b="0" dirty="0">
                <a:latin typeface="Bahnschrift Light Condensed" panose="020B0502040204020203" pitchFamily="34" charset="0"/>
              </a:rPr>
              <a:t>We prioritize public interest and data privacy and comply with relevant regulations.</a:t>
            </a:r>
          </a:p>
        </p:txBody>
      </p:sp>
      <p:cxnSp>
        <p:nvCxnSpPr>
          <p:cNvPr id="45" name="Google Shape;898;p54"/>
          <p:cNvCxnSpPr/>
          <p:nvPr/>
        </p:nvCxnSpPr>
        <p:spPr>
          <a:xfrm rot="10800000" flipH="1">
            <a:off x="-749525" y="4683759"/>
            <a:ext cx="1206600" cy="1206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901;p54"/>
          <p:cNvCxnSpPr/>
          <p:nvPr/>
        </p:nvCxnSpPr>
        <p:spPr>
          <a:xfrm flipH="1">
            <a:off x="8130967" y="-205396"/>
            <a:ext cx="1206600" cy="1206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" name="Google Shape;905;p54"/>
          <p:cNvGrpSpPr/>
          <p:nvPr/>
        </p:nvGrpSpPr>
        <p:grpSpPr>
          <a:xfrm>
            <a:off x="7959800" y="4756348"/>
            <a:ext cx="997698" cy="266693"/>
            <a:chOff x="713275" y="4065425"/>
            <a:chExt cx="987245" cy="256500"/>
          </a:xfrm>
        </p:grpSpPr>
        <p:sp>
          <p:nvSpPr>
            <p:cNvPr id="53" name="Google Shape;906;p54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07;p54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08;p54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09;p54"/>
          <p:cNvGrpSpPr/>
          <p:nvPr/>
        </p:nvGrpSpPr>
        <p:grpSpPr>
          <a:xfrm>
            <a:off x="713400" y="1302463"/>
            <a:ext cx="987245" cy="256500"/>
            <a:chOff x="713275" y="4065425"/>
            <a:chExt cx="987245" cy="256500"/>
          </a:xfrm>
        </p:grpSpPr>
        <p:sp>
          <p:nvSpPr>
            <p:cNvPr id="57" name="Google Shape;910;p54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11;p54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12;p54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893;p54"/>
          <p:cNvSpPr txBox="1">
            <a:spLocks noGrp="1"/>
          </p:cNvSpPr>
          <p:nvPr>
            <p:ph type="subTitle" idx="3"/>
          </p:nvPr>
        </p:nvSpPr>
        <p:spPr>
          <a:xfrm>
            <a:off x="3477901" y="2892405"/>
            <a:ext cx="22650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sz="1600" b="1" dirty="0">
                <a:latin typeface="Rajdhani" panose="020B0604020202020204" charset="0"/>
                <a:cs typeface="Rajdhani" panose="020B0604020202020204" charset="0"/>
              </a:rPr>
              <a:t>Responsible Disclosure</a:t>
            </a:r>
          </a:p>
        </p:txBody>
      </p:sp>
      <p:sp>
        <p:nvSpPr>
          <p:cNvPr id="68" name="Google Shape;894;p54"/>
          <p:cNvSpPr txBox="1">
            <a:spLocks/>
          </p:cNvSpPr>
          <p:nvPr/>
        </p:nvSpPr>
        <p:spPr>
          <a:xfrm>
            <a:off x="3477918" y="3172121"/>
            <a:ext cx="2265000" cy="804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GB" sz="1400" b="0" dirty="0">
                <a:latin typeface="Bahnschrift Light Condensed" panose="020B0502040204020203" pitchFamily="34" charset="0"/>
              </a:rPr>
              <a:t>We encourage responsible disclosure of vulnerabilities.</a:t>
            </a:r>
          </a:p>
        </p:txBody>
      </p:sp>
      <p:sp>
        <p:nvSpPr>
          <p:cNvPr id="69" name="Google Shape;893;p54"/>
          <p:cNvSpPr txBox="1">
            <a:spLocks noGrp="1"/>
          </p:cNvSpPr>
          <p:nvPr>
            <p:ph type="subTitle" idx="3"/>
          </p:nvPr>
        </p:nvSpPr>
        <p:spPr>
          <a:xfrm>
            <a:off x="6492198" y="2899647"/>
            <a:ext cx="22650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sz="1600" b="1" dirty="0">
                <a:latin typeface="Rajdhani" panose="020B0604020202020204" charset="0"/>
                <a:cs typeface="Rajdhani" panose="020B0604020202020204" charset="0"/>
              </a:rPr>
              <a:t>Security Awareness</a:t>
            </a:r>
          </a:p>
        </p:txBody>
      </p:sp>
      <p:sp>
        <p:nvSpPr>
          <p:cNvPr id="70" name="Google Shape;894;p54"/>
          <p:cNvSpPr txBox="1">
            <a:spLocks/>
          </p:cNvSpPr>
          <p:nvPr/>
        </p:nvSpPr>
        <p:spPr>
          <a:xfrm>
            <a:off x="6543014" y="3179363"/>
            <a:ext cx="2265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GB" sz="1400" b="0" dirty="0">
                <a:latin typeface="Bahnschrift Light Condensed" panose="020B0502040204020203" pitchFamily="34" charset="0"/>
              </a:rPr>
              <a:t>We promote security awareness among our clients and employees.</a:t>
            </a:r>
          </a:p>
        </p:txBody>
      </p:sp>
      <p:sp>
        <p:nvSpPr>
          <p:cNvPr id="2" name="Rectangle 1"/>
          <p:cNvSpPr/>
          <p:nvPr/>
        </p:nvSpPr>
        <p:spPr>
          <a:xfrm>
            <a:off x="1207582" y="1955087"/>
            <a:ext cx="631904" cy="8489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000" b="1" dirty="0" smtClean="0">
                <a:solidFill>
                  <a:schemeClr val="tx2"/>
                </a:solidFill>
                <a:latin typeface="Rajdhani" panose="020B0604020202020204" charset="0"/>
                <a:ea typeface="Instrument Sans Semi Bold" pitchFamily="34" charset="-122"/>
                <a:cs typeface="Rajdhani" panose="020B0604020202020204" charset="0"/>
              </a:rPr>
              <a:t>01</a:t>
            </a:r>
            <a:endParaRPr lang="en-US" sz="4000" b="1" dirty="0">
              <a:solidFill>
                <a:schemeClr val="tx2"/>
              </a:solidFill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264199" y="1972720"/>
            <a:ext cx="713658" cy="813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lnSpc>
                <a:spcPts val="5850"/>
              </a:lnSpc>
              <a:buNone/>
            </a:pPr>
            <a:r>
              <a:rPr lang="en-GB" sz="4000" b="1" dirty="0" smtClean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02</a:t>
            </a:r>
            <a:endParaRPr lang="en-US" sz="4000" b="1" dirty="0">
              <a:solidFill>
                <a:schemeClr val="tx2"/>
              </a:solidFill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314678" y="1949305"/>
            <a:ext cx="721672" cy="813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lnSpc>
                <a:spcPts val="5850"/>
              </a:lnSpc>
              <a:buNone/>
            </a:pPr>
            <a:r>
              <a:rPr lang="en-GB" sz="4000" b="1" dirty="0" smtClean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03</a:t>
            </a:r>
            <a:endParaRPr lang="en-US" sz="4000" b="1" dirty="0">
              <a:solidFill>
                <a:schemeClr val="tx2"/>
              </a:solidFill>
              <a:latin typeface="Rajdhani" panose="020B0604020202020204" charset="0"/>
              <a:cs typeface="Rajdhani" panose="020B0604020202020204" charset="0"/>
            </a:endParaRPr>
          </a:p>
        </p:txBody>
      </p:sp>
      <p:cxnSp>
        <p:nvCxnSpPr>
          <p:cNvPr id="29" name="Google Shape;177;p30"/>
          <p:cNvCxnSpPr/>
          <p:nvPr/>
        </p:nvCxnSpPr>
        <p:spPr>
          <a:xfrm flipV="1">
            <a:off x="972493" y="2778712"/>
            <a:ext cx="1131349" cy="7692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4" name="Google Shape;177;p30"/>
          <p:cNvCxnSpPr/>
          <p:nvPr/>
        </p:nvCxnSpPr>
        <p:spPr>
          <a:xfrm flipV="1">
            <a:off x="4044726" y="2762989"/>
            <a:ext cx="1131349" cy="7692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5" name="Google Shape;177;p30"/>
          <p:cNvCxnSpPr/>
          <p:nvPr/>
        </p:nvCxnSpPr>
        <p:spPr>
          <a:xfrm flipV="1">
            <a:off x="7131593" y="2762989"/>
            <a:ext cx="1131349" cy="7692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63130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uild="p"/>
      <p:bldP spid="41" grpId="0"/>
      <p:bldP spid="67" grpId="0" build="p"/>
      <p:bldP spid="68" grpId="0"/>
      <p:bldP spid="69" grpId="0" build="p"/>
      <p:bldP spid="70" grpId="0"/>
      <p:bldP spid="2" grpId="0"/>
      <p:bldP spid="26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p44"/>
          <p:cNvSpPr txBox="1">
            <a:spLocks noGrp="1"/>
          </p:cNvSpPr>
          <p:nvPr>
            <p:ph type="subTitle" idx="4294967295"/>
          </p:nvPr>
        </p:nvSpPr>
        <p:spPr>
          <a:xfrm flipH="1">
            <a:off x="616856" y="1647371"/>
            <a:ext cx="7807243" cy="1930400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en-GB" sz="1600" dirty="0" smtClean="0"/>
              <a:t>Root-x Secure is committed to safeguarding the digital landscape through ethical practices, robust security measures, and a proactive approach to threat mitigation. We prioritize data privacy, responsible disclosure, and security awareness to build trust and ensure a secure digital future for our clients.</a:t>
            </a:r>
            <a:endParaRPr lang="en-GB" sz="1600" dirty="0"/>
          </a:p>
        </p:txBody>
      </p:sp>
      <p:sp>
        <p:nvSpPr>
          <p:cNvPr id="17" name="Rectangle 16"/>
          <p:cNvSpPr/>
          <p:nvPr/>
        </p:nvSpPr>
        <p:spPr>
          <a:xfrm>
            <a:off x="207153" y="347588"/>
            <a:ext cx="29354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800" b="1" dirty="0" smtClean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Conclusion</a:t>
            </a:r>
            <a:endParaRPr lang="en-US" sz="4800" b="1" dirty="0">
              <a:solidFill>
                <a:schemeClr val="tx2"/>
              </a:solidFill>
              <a:latin typeface="Rajdhani" panose="020B0604020202020204" charset="0"/>
              <a:cs typeface="Rajdhani" panose="020B0604020202020204" charset="0"/>
            </a:endParaRPr>
          </a:p>
        </p:txBody>
      </p:sp>
      <p:grpSp>
        <p:nvGrpSpPr>
          <p:cNvPr id="18" name="Google Shape;897;p54"/>
          <p:cNvGrpSpPr/>
          <p:nvPr/>
        </p:nvGrpSpPr>
        <p:grpSpPr>
          <a:xfrm rot="-5400000">
            <a:off x="-2614" y="3164264"/>
            <a:ext cx="1971125" cy="2025449"/>
            <a:chOff x="-363475" y="-836226"/>
            <a:chExt cx="1971125" cy="2025449"/>
          </a:xfrm>
        </p:grpSpPr>
        <p:cxnSp>
          <p:nvCxnSpPr>
            <p:cNvPr id="19" name="Google Shape;898;p54"/>
            <p:cNvCxnSpPr/>
            <p:nvPr/>
          </p:nvCxnSpPr>
          <p:spPr>
            <a:xfrm rot="-5400000" flipH="1">
              <a:off x="-363475" y="-836226"/>
              <a:ext cx="1206600" cy="12066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899;p54"/>
            <p:cNvCxnSpPr/>
            <p:nvPr/>
          </p:nvCxnSpPr>
          <p:spPr>
            <a:xfrm rot="10800000">
              <a:off x="1607650" y="-448477"/>
              <a:ext cx="0" cy="1637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21" name="Google Shape;900;p54"/>
          <p:cNvGrpSpPr/>
          <p:nvPr/>
        </p:nvGrpSpPr>
        <p:grpSpPr>
          <a:xfrm rot="5400000">
            <a:off x="7219721" y="-105554"/>
            <a:ext cx="1818726" cy="2029834"/>
            <a:chOff x="-363475" y="-836226"/>
            <a:chExt cx="1818726" cy="2029834"/>
          </a:xfrm>
        </p:grpSpPr>
        <p:cxnSp>
          <p:nvCxnSpPr>
            <p:cNvPr id="22" name="Google Shape;901;p54"/>
            <p:cNvCxnSpPr/>
            <p:nvPr/>
          </p:nvCxnSpPr>
          <p:spPr>
            <a:xfrm rot="-5400000" flipH="1">
              <a:off x="-363475" y="-836226"/>
              <a:ext cx="1206600" cy="12066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902;p54"/>
            <p:cNvCxnSpPr/>
            <p:nvPr/>
          </p:nvCxnSpPr>
          <p:spPr>
            <a:xfrm rot="10800000">
              <a:off x="1455251" y="-444092"/>
              <a:ext cx="0" cy="1637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26" name="Google Shape;905;p54"/>
          <p:cNvGrpSpPr/>
          <p:nvPr/>
        </p:nvGrpSpPr>
        <p:grpSpPr>
          <a:xfrm>
            <a:off x="7804766" y="4595536"/>
            <a:ext cx="987245" cy="256500"/>
            <a:chOff x="713275" y="4065425"/>
            <a:chExt cx="987245" cy="256500"/>
          </a:xfrm>
        </p:grpSpPr>
        <p:sp>
          <p:nvSpPr>
            <p:cNvPr id="27" name="Google Shape;906;p54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07;p54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08;p54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909;p54"/>
          <p:cNvGrpSpPr/>
          <p:nvPr/>
        </p:nvGrpSpPr>
        <p:grpSpPr>
          <a:xfrm>
            <a:off x="713400" y="1302463"/>
            <a:ext cx="987245" cy="256500"/>
            <a:chOff x="713275" y="4065425"/>
            <a:chExt cx="987245" cy="256500"/>
          </a:xfrm>
        </p:grpSpPr>
        <p:sp>
          <p:nvSpPr>
            <p:cNvPr id="31" name="Google Shape;910;p54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11;p54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12;p54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0100" y="1625602"/>
            <a:ext cx="74500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2000" b="1" dirty="0" smtClean="0">
                <a:solidFill>
                  <a:schemeClr val="tx2"/>
                </a:solidFill>
                <a:latin typeface="Bahnschrift Light Condensed" panose="020B0502040204020203" pitchFamily="34" charset="0"/>
              </a:rPr>
              <a:t>IEEE Code of Ethics</a:t>
            </a:r>
          </a:p>
          <a:p>
            <a:pPr>
              <a:buClr>
                <a:schemeClr val="tx2"/>
              </a:buClr>
            </a:pPr>
            <a:endParaRPr lang="en-GB" sz="2000" b="1" dirty="0" smtClean="0">
              <a:solidFill>
                <a:schemeClr val="tx2"/>
              </a:solidFill>
              <a:latin typeface="Bahnschrift Light Condensed" panose="020B0502040204020203" pitchFamily="34" charset="0"/>
            </a:endParaRPr>
          </a:p>
          <a:p>
            <a:pPr>
              <a:buClr>
                <a:schemeClr val="tx2"/>
              </a:buClr>
            </a:pPr>
            <a:r>
              <a:rPr lang="en-GB" sz="2000" dirty="0" smtClean="0">
                <a:solidFill>
                  <a:schemeClr val="tx2"/>
                </a:solidFill>
                <a:latin typeface="Bahnschrift Light Condensed" panose="020B0502040204020203" pitchFamily="34" charset="0"/>
              </a:rPr>
              <a:t>https</a:t>
            </a:r>
            <a:r>
              <a:rPr lang="en-GB" sz="2000" dirty="0">
                <a:solidFill>
                  <a:schemeClr val="tx2"/>
                </a:solidFill>
                <a:latin typeface="Bahnschrift Light Condensed" panose="020B0502040204020203" pitchFamily="34" charset="0"/>
              </a:rPr>
              <a:t>://</a:t>
            </a:r>
            <a:r>
              <a:rPr lang="en-GB" sz="2000" dirty="0" smtClean="0">
                <a:solidFill>
                  <a:schemeClr val="tx2"/>
                </a:solidFill>
                <a:latin typeface="Bahnschrift Light Condensed" panose="020B0502040204020203" pitchFamily="34" charset="0"/>
              </a:rPr>
              <a:t>www.ieee.org/content/dam/ieee-org/ieee/web/org/about/corporate/ieee-code-of-ethics.pdf</a:t>
            </a:r>
          </a:p>
          <a:p>
            <a:pPr>
              <a:buClr>
                <a:schemeClr val="tx2"/>
              </a:buClr>
            </a:pPr>
            <a:r>
              <a:rPr lang="en-GB" sz="2000" b="1" dirty="0" smtClean="0">
                <a:solidFill>
                  <a:schemeClr val="tx2"/>
                </a:solidFill>
                <a:latin typeface="Bahnschrift Light Condensed" panose="020B0502040204020203" pitchFamily="34" charset="0"/>
              </a:rPr>
              <a:t> </a:t>
            </a:r>
          </a:p>
          <a:p>
            <a:pPr marL="342900" indent="-3429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2000" b="1" dirty="0" smtClean="0">
                <a:solidFill>
                  <a:schemeClr val="tx2"/>
                </a:solidFill>
                <a:latin typeface="Bahnschrift Light Condensed" panose="020B0502040204020203" pitchFamily="34" charset="0"/>
              </a:rPr>
              <a:t>Intel Code of Conduct</a:t>
            </a:r>
          </a:p>
          <a:p>
            <a:pPr>
              <a:buClr>
                <a:schemeClr val="tx2"/>
              </a:buClr>
            </a:pPr>
            <a:endParaRPr lang="en-GB" sz="2000" b="1" dirty="0" smtClean="0">
              <a:solidFill>
                <a:schemeClr val="tx2"/>
              </a:solidFill>
              <a:latin typeface="Bahnschrift Light Condensed" panose="020B0502040204020203" pitchFamily="34" charset="0"/>
            </a:endParaRPr>
          </a:p>
          <a:p>
            <a:pPr>
              <a:buClr>
                <a:schemeClr val="tx2"/>
              </a:buClr>
            </a:pPr>
            <a:r>
              <a:rPr lang="en-GB" sz="2000" dirty="0">
                <a:solidFill>
                  <a:schemeClr val="tx2"/>
                </a:solidFill>
                <a:latin typeface="Bahnschrift Light Condensed" panose="020B0502040204020203" pitchFamily="34" charset="0"/>
              </a:rPr>
              <a:t>https://www.intel.com/content/dam/www/central-libraries/us/en/documents/code-of-conduct-english.pdf</a:t>
            </a:r>
            <a:endParaRPr lang="en-GB" sz="2000" dirty="0" smtClean="0">
              <a:solidFill>
                <a:schemeClr val="tx2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7153" y="347588"/>
            <a:ext cx="30171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800" b="1" dirty="0" smtClean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References</a:t>
            </a:r>
            <a:endParaRPr lang="en-US" sz="4800" b="1" dirty="0">
              <a:solidFill>
                <a:schemeClr val="tx2"/>
              </a:solidFill>
              <a:latin typeface="Rajdhani" panose="020B0604020202020204" charset="0"/>
              <a:cs typeface="Rajdhani" panose="020B0604020202020204" charset="0"/>
            </a:endParaRPr>
          </a:p>
        </p:txBody>
      </p:sp>
      <p:cxnSp>
        <p:nvCxnSpPr>
          <p:cNvPr id="8" name="Google Shape;898;p54"/>
          <p:cNvCxnSpPr/>
          <p:nvPr/>
        </p:nvCxnSpPr>
        <p:spPr>
          <a:xfrm rot="10800000" flipH="1">
            <a:off x="-748233" y="4667151"/>
            <a:ext cx="1206600" cy="1206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901;p54"/>
          <p:cNvCxnSpPr/>
          <p:nvPr/>
        </p:nvCxnSpPr>
        <p:spPr>
          <a:xfrm flipH="1">
            <a:off x="8426639" y="-603300"/>
            <a:ext cx="1206600" cy="1206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905;p54"/>
          <p:cNvGrpSpPr/>
          <p:nvPr/>
        </p:nvGrpSpPr>
        <p:grpSpPr>
          <a:xfrm>
            <a:off x="7804766" y="4595536"/>
            <a:ext cx="987245" cy="256500"/>
            <a:chOff x="713275" y="4065425"/>
            <a:chExt cx="987245" cy="256500"/>
          </a:xfrm>
        </p:grpSpPr>
        <p:sp>
          <p:nvSpPr>
            <p:cNvPr id="14" name="Google Shape;906;p54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07;p54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08;p54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909;p54"/>
          <p:cNvGrpSpPr/>
          <p:nvPr/>
        </p:nvGrpSpPr>
        <p:grpSpPr>
          <a:xfrm>
            <a:off x="711438" y="1178585"/>
            <a:ext cx="987245" cy="256500"/>
            <a:chOff x="713275" y="4065425"/>
            <a:chExt cx="987245" cy="256500"/>
          </a:xfrm>
        </p:grpSpPr>
        <p:sp>
          <p:nvSpPr>
            <p:cNvPr id="18" name="Google Shape;910;p54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11;p54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12;p54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290</Words>
  <Application>Microsoft Office PowerPoint</Application>
  <PresentationFormat>On-screen Show (16:9)</PresentationFormat>
  <Paragraphs>61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Anton</vt:lpstr>
      <vt:lpstr>Bahnschrift Light Condensed</vt:lpstr>
      <vt:lpstr>Rajdhani</vt:lpstr>
      <vt:lpstr>Fira Sans Condensed Light</vt:lpstr>
      <vt:lpstr>Arial</vt:lpstr>
      <vt:lpstr>Advent Pro Light</vt:lpstr>
      <vt:lpstr>Instrument Sans Semi Bold</vt:lpstr>
      <vt:lpstr>Ai Tech Agency by Slidesgo</vt:lpstr>
      <vt:lpstr>Root-x Secure Safeguarding the Digital Landscape</vt:lpstr>
      <vt:lpstr>PowerPoint Presentation</vt:lpstr>
      <vt:lpstr>Threat Intelligence</vt:lpstr>
      <vt:lpstr>Our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TECH AGENCY</dc:title>
  <cp:lastModifiedBy>Zayyan</cp:lastModifiedBy>
  <cp:revision>40</cp:revision>
  <dcterms:modified xsi:type="dcterms:W3CDTF">2025-01-07T02:19:59Z</dcterms:modified>
</cp:coreProperties>
</file>